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Source Code Pro"/>
      <p:regular r:id="rId50"/>
      <p:bold r:id="rId51"/>
      <p:italic r:id="rId52"/>
      <p:boldItalic r:id="rId53"/>
    </p:embeddedFont>
    <p:embeddedFont>
      <p:font typeface="Oswald"/>
      <p:regular r:id="rId54"/>
      <p:bold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06E8F8-79F2-4595-BA42-79C7A9EB30CC}">
  <a:tblStyle styleId="{E606E8F8-79F2-4595-BA42-79C7A9EB30C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-bold.fntdata"/><Relationship Id="rId50" Type="http://schemas.openxmlformats.org/officeDocument/2006/relationships/font" Target="fonts/SourceCodePro-regular.fntdata"/><Relationship Id="rId53" Type="http://schemas.openxmlformats.org/officeDocument/2006/relationships/font" Target="fonts/SourceCodePro-boldItalic.fntdata"/><Relationship Id="rId52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55" Type="http://schemas.openxmlformats.org/officeDocument/2006/relationships/font" Target="fonts/Oswald-bold.fntdata"/><Relationship Id="rId10" Type="http://schemas.openxmlformats.org/officeDocument/2006/relationships/slide" Target="slides/slide5.xml"/><Relationship Id="rId54" Type="http://schemas.openxmlformats.org/officeDocument/2006/relationships/font" Target="fonts/Oswald-regular.fntdata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c97e480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c97e480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c97e4800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c97e4800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c97e4800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c97e4800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c97e4800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c97e4800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c97e4800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4c97e4800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c97e4800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4c97e4800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c97e4800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c97e4800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c97e4800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c97e4800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c97e4800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c97e4800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Probabilistique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c97e4800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c97e4800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up Title">
  <p:cSld name="TITLE_1">
    <p:bg>
      <p:bgPr>
        <a:solidFill>
          <a:srgbClr val="53C7E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32475" y="1467000"/>
            <a:ext cx="8399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30636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1" name="Google Shape;61;p13"/>
          <p:cNvSpPr txBox="1"/>
          <p:nvPr/>
        </p:nvSpPr>
        <p:spPr>
          <a:xfrm rot="-564">
            <a:off x="-28" y="4798955"/>
            <a:ext cx="9144600" cy="343800"/>
          </a:xfrm>
          <a:prstGeom prst="rect">
            <a:avLst/>
          </a:prstGeom>
          <a:solidFill>
            <a:srgbClr val="E3E3E3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22 novembre 2018</a:t>
            </a:r>
            <a:endParaRPr b="0" i="0" sz="10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99674" y="4798200"/>
            <a:ext cx="6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2017 Matters Logo LD 500px.png" id="63" name="Google Shape;6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3925" y="3510500"/>
            <a:ext cx="1327150" cy="1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ters Title">
  <p:cSld name="CUSTOM">
    <p:bg>
      <p:bgPr>
        <a:solidFill>
          <a:srgbClr val="53C7E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383225" y="2011075"/>
            <a:ext cx="56724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97100" y="4307200"/>
            <a:ext cx="89583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●"/>
              <a:def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○"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■"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●"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○"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■"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●"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○"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Char char="■"/>
              <a:def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225" y="651476"/>
            <a:ext cx="2986048" cy="35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99674" y="4798200"/>
            <a:ext cx="6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scikit-learn.org/stable/modules/classes.html#module-sklearn.cluster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ENSIIE - 2023</a:t>
            </a:r>
            <a:endParaRPr/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2475" y="1058550"/>
            <a:ext cx="47390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975" y="1040375"/>
            <a:ext cx="48960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Example - first strat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550" y="1057650"/>
            <a:ext cx="486488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Example - first strat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6950" y="1106000"/>
            <a:ext cx="481833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Example - first strat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4609" y="961825"/>
            <a:ext cx="3044824" cy="24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4563" y="1482650"/>
            <a:ext cx="3097029" cy="10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3423300"/>
            <a:ext cx="61758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Success : 80%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Too dependant on effective wingspan and mass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453326">
            <a:off x="4914425" y="2188974"/>
            <a:ext cx="2633999" cy="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Example - first strat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1775" y="1268675"/>
            <a:ext cx="380047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3041325" y="1215500"/>
            <a:ext cx="439800" cy="32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4795700" y="1215500"/>
            <a:ext cx="367800" cy="32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2729350" y="2677025"/>
            <a:ext cx="34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given a classified population 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0000" y="3629350"/>
            <a:ext cx="3097029" cy="10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/>
          <p:nvPr/>
        </p:nvSpPr>
        <p:spPr>
          <a:xfrm>
            <a:off x="5295513" y="3553150"/>
            <a:ext cx="273600" cy="286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6641388" y="3553150"/>
            <a:ext cx="273600" cy="286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Example - second strat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2000" y="1029325"/>
            <a:ext cx="4896052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30"/>
          <p:cNvCxnSpPr/>
          <p:nvPr/>
        </p:nvCxnSpPr>
        <p:spPr>
          <a:xfrm>
            <a:off x="3691250" y="1224700"/>
            <a:ext cx="1543500" cy="3167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815400" y="1106000"/>
            <a:ext cx="34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Mass(x) = -k Wingspan(x) + 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45471">
            <a:off x="5039750" y="2373475"/>
            <a:ext cx="2634000" cy="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4750" y="1182975"/>
            <a:ext cx="33623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Example - second strat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3166650" y="1182975"/>
            <a:ext cx="282900" cy="24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4509400" y="1182975"/>
            <a:ext cx="282900" cy="24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2957950" y="2677025"/>
            <a:ext cx="34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given a classified population 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2350" y="3402125"/>
            <a:ext cx="382905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5344649" y="3345375"/>
            <a:ext cx="483900" cy="2469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6940649" y="3364875"/>
            <a:ext cx="483900" cy="2079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1281550" y="4353425"/>
            <a:ext cx="34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Success : 82 %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Example - strat battle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0025" y="1062450"/>
            <a:ext cx="4896052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2"/>
          <p:cNvCxnSpPr/>
          <p:nvPr/>
        </p:nvCxnSpPr>
        <p:spPr>
          <a:xfrm>
            <a:off x="3794800" y="1296425"/>
            <a:ext cx="1543500" cy="3167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32"/>
          <p:cNvCxnSpPr/>
          <p:nvPr/>
        </p:nvCxnSpPr>
        <p:spPr>
          <a:xfrm>
            <a:off x="2929650" y="1736050"/>
            <a:ext cx="3081000" cy="18798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32"/>
          <p:cNvSpPr/>
          <p:nvPr/>
        </p:nvSpPr>
        <p:spPr>
          <a:xfrm>
            <a:off x="2768525" y="2114750"/>
            <a:ext cx="1975500" cy="20277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Strategy is related to data structure and quantity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What we have seen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363175"/>
            <a:ext cx="82809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We need to have a strategy - AKA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We need to have a data structured in a way the model can manipulate it - AKA Features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We need to optimize the model thanks to the labelled data - AKA training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A Machine Learning pipeline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5" name="Google Shape;23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1884025" y="1604625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Labelled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/>
          <p:nvPr/>
        </p:nvSpPr>
        <p:spPr>
          <a:xfrm>
            <a:off x="5025450" y="1604625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1884025" y="2688150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5"/>
          <p:cNvSpPr/>
          <p:nvPr/>
        </p:nvSpPr>
        <p:spPr>
          <a:xfrm>
            <a:off x="5025450" y="2688150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1884025" y="3863175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Unlabelled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5"/>
          <p:cNvSpPr/>
          <p:nvPr/>
        </p:nvSpPr>
        <p:spPr>
          <a:xfrm>
            <a:off x="5025450" y="3863175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35"/>
          <p:cNvCxnSpPr/>
          <p:nvPr/>
        </p:nvCxnSpPr>
        <p:spPr>
          <a:xfrm flipH="1" rot="10800000">
            <a:off x="4304938" y="1790166"/>
            <a:ext cx="428100" cy="5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3" name="Google Shape;243;p35"/>
          <p:cNvCxnSpPr/>
          <p:nvPr/>
        </p:nvCxnSpPr>
        <p:spPr>
          <a:xfrm flipH="1" rot="10800000">
            <a:off x="4304938" y="2873691"/>
            <a:ext cx="428100" cy="5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p35"/>
          <p:cNvCxnSpPr/>
          <p:nvPr/>
        </p:nvCxnSpPr>
        <p:spPr>
          <a:xfrm>
            <a:off x="6084750" y="2034479"/>
            <a:ext cx="9900" cy="600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p35"/>
          <p:cNvCxnSpPr/>
          <p:nvPr/>
        </p:nvCxnSpPr>
        <p:spPr>
          <a:xfrm>
            <a:off x="6084750" y="3163754"/>
            <a:ext cx="9900" cy="600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p35"/>
          <p:cNvCxnSpPr/>
          <p:nvPr/>
        </p:nvCxnSpPr>
        <p:spPr>
          <a:xfrm flipH="1" rot="10800000">
            <a:off x="4304925" y="4048716"/>
            <a:ext cx="428100" cy="5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7" name="Google Shape;247;p35"/>
          <p:cNvCxnSpPr/>
          <p:nvPr/>
        </p:nvCxnSpPr>
        <p:spPr>
          <a:xfrm flipH="1" rot="10800000">
            <a:off x="4117325" y="2058150"/>
            <a:ext cx="757200" cy="5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48" name="Google Shape;248;p35"/>
          <p:cNvSpPr/>
          <p:nvPr/>
        </p:nvSpPr>
        <p:spPr>
          <a:xfrm>
            <a:off x="4152550" y="1554975"/>
            <a:ext cx="722100" cy="4263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Feature extraction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Feature extraction - Motivation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311700" y="1339200"/>
            <a:ext cx="84135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All models needs matrix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Goal : transform a multi typed dataset (with missing values) in a beautiful matrix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261" name="Google Shape;261;p37"/>
          <p:cNvGraphicFramePr/>
          <p:nvPr/>
        </p:nvGraphicFramePr>
        <p:xfrm>
          <a:off x="2317300" y="258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{E606E8F8-79F2-4595-BA42-79C7A9EB30CC}</a:tableStyleId>
              </a:tblPr>
              <a:tblGrid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Wingspan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Mass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Color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Last seen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0.7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red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02/01/2018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red blue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02/01/2017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purple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02/23/2018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2" name="Google Shape;262;p37"/>
          <p:cNvGraphicFramePr/>
          <p:nvPr/>
        </p:nvGraphicFramePr>
        <p:xfrm>
          <a:off x="1061525" y="393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{E606E8F8-79F2-4595-BA42-79C7A9EB30CC}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1000125"/>
              </a:tblGrid>
              <a:tr h="8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Wingspan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Mass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is red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is blue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is purple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seen last year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seen last month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0.7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0.5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" name="Google Shape;263;p37"/>
          <p:cNvSpPr/>
          <p:nvPr/>
        </p:nvSpPr>
        <p:spPr>
          <a:xfrm>
            <a:off x="4065825" y="3498600"/>
            <a:ext cx="564600" cy="36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27700" y="339975"/>
            <a:ext cx="802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Feature extractio</a:t>
            </a:r>
            <a:r>
              <a:rPr lang="en">
                <a:solidFill>
                  <a:srgbClr val="000000"/>
                </a:solidFill>
              </a:rPr>
              <a:t>n - Deal with non numeric values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327700" y="1339200"/>
            <a:ext cx="66741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Enum like non ordered -&gt; dimension split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271" name="Google Shape;271;p38"/>
          <p:cNvGraphicFramePr/>
          <p:nvPr/>
        </p:nvGraphicFramePr>
        <p:xfrm>
          <a:off x="1982625" y="206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{E606E8F8-79F2-4595-BA42-79C7A9EB30CC}</a:tableStyleId>
              </a:tblPr>
              <a:tblGrid>
                <a:gridCol w="952500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Color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red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blue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red blue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2" name="Google Shape;272;p38"/>
          <p:cNvGraphicFramePr/>
          <p:nvPr/>
        </p:nvGraphicFramePr>
        <p:xfrm>
          <a:off x="4619175" y="206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{E606E8F8-79F2-4595-BA42-79C7A9EB30CC}</a:tableStyleId>
              </a:tblPr>
              <a:tblGrid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is red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is blue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3" name="Google Shape;273;p38"/>
          <p:cNvSpPr/>
          <p:nvPr/>
        </p:nvSpPr>
        <p:spPr>
          <a:xfrm>
            <a:off x="3233700" y="2217075"/>
            <a:ext cx="1061700" cy="4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4" name="Google Shape;274;p38"/>
          <p:cNvGraphicFramePr/>
          <p:nvPr/>
        </p:nvGraphicFramePr>
        <p:xfrm>
          <a:off x="1982625" y="358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{E606E8F8-79F2-4595-BA42-79C7A9EB30CC}</a:tableStyleId>
              </a:tblPr>
              <a:tblGrid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Impression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Love it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Like it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no idea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don't like it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5" name="Google Shape;275;p38"/>
          <p:cNvSpPr/>
          <p:nvPr/>
        </p:nvSpPr>
        <p:spPr>
          <a:xfrm>
            <a:off x="3279950" y="3791650"/>
            <a:ext cx="1061700" cy="4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6" name="Google Shape;276;p38"/>
          <p:cNvGraphicFramePr/>
          <p:nvPr/>
        </p:nvGraphicFramePr>
        <p:xfrm>
          <a:off x="4686475" y="358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{E606E8F8-79F2-4595-BA42-79C7A9EB30CC}</a:tableStyleId>
              </a:tblPr>
              <a:tblGrid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Impression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327700" y="3015600"/>
            <a:ext cx="85986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 like ordered -&gt; non ordered + numeric transform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27700" y="339975"/>
            <a:ext cx="802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Feature extraction - Deal with non numeric values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327700" y="1597250"/>
            <a:ext cx="8537700" cy="22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-&gt; Text mining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Date -&gt; check if it’s an autoregression problem with new “legacy” feature + ordered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F</a:t>
            </a:r>
            <a:r>
              <a:rPr lang="en">
                <a:solidFill>
                  <a:srgbClr val="000000"/>
                </a:solidFill>
              </a:rPr>
              <a:t>eature extraction - </a:t>
            </a:r>
            <a:r>
              <a:rPr lang="en">
                <a:solidFill>
                  <a:srgbClr val="000000"/>
                </a:solidFill>
              </a:rPr>
              <a:t>Deal with numeric values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1415400"/>
            <a:ext cx="8259000" cy="2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 the numeric has an ordered meaning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 the scale (logarithmic for big values)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nothing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Feature e</a:t>
            </a:r>
            <a:r>
              <a:rPr lang="en">
                <a:solidFill>
                  <a:srgbClr val="000000"/>
                </a:solidFill>
              </a:rPr>
              <a:t>xtraction - </a:t>
            </a:r>
            <a:r>
              <a:rPr lang="en">
                <a:solidFill>
                  <a:srgbClr val="000000"/>
                </a:solidFill>
              </a:rPr>
              <a:t>Deal with missing values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273050" y="982600"/>
            <a:ext cx="81993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an underlying model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with other data (by distance or supervised learning)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the dimension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in two problems - one feeding another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0250" y="3178578"/>
            <a:ext cx="645000" cy="16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/>
          <p:nvPr/>
        </p:nvSpPr>
        <p:spPr>
          <a:xfrm>
            <a:off x="1137550" y="3399500"/>
            <a:ext cx="4054800" cy="14016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2432950" y="3732875"/>
            <a:ext cx="2473800" cy="7920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Feature </a:t>
            </a:r>
            <a:r>
              <a:rPr lang="en">
                <a:solidFill>
                  <a:srgbClr val="000000"/>
                </a:solidFill>
              </a:rPr>
              <a:t>extraction - </a:t>
            </a:r>
            <a:r>
              <a:rPr lang="en">
                <a:solidFill>
                  <a:srgbClr val="000000"/>
                </a:solidFill>
              </a:rPr>
              <a:t>Dimension reduction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311700" y="1186800"/>
            <a:ext cx="79554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Spectral Analysis / PCA / Kernel approximation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learning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the dimension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A Machine Learning pipeline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5" name="Google Shape;315;p43"/>
          <p:cNvSpPr/>
          <p:nvPr/>
        </p:nvSpPr>
        <p:spPr>
          <a:xfrm>
            <a:off x="1960225" y="1604625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Labelled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3"/>
          <p:cNvSpPr/>
          <p:nvPr/>
        </p:nvSpPr>
        <p:spPr>
          <a:xfrm>
            <a:off x="5101650" y="1604625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1960225" y="2688150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3"/>
          <p:cNvSpPr/>
          <p:nvPr/>
        </p:nvSpPr>
        <p:spPr>
          <a:xfrm>
            <a:off x="5101650" y="2688150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1960225" y="3863175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Unlabelled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5101650" y="3863175"/>
            <a:ext cx="2128500" cy="37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43"/>
          <p:cNvCxnSpPr/>
          <p:nvPr/>
        </p:nvCxnSpPr>
        <p:spPr>
          <a:xfrm flipH="1" rot="10800000">
            <a:off x="4381138" y="1790166"/>
            <a:ext cx="428100" cy="5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2" name="Google Shape;322;p43"/>
          <p:cNvCxnSpPr/>
          <p:nvPr/>
        </p:nvCxnSpPr>
        <p:spPr>
          <a:xfrm flipH="1" rot="10800000">
            <a:off x="4381138" y="2873691"/>
            <a:ext cx="428100" cy="5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3" name="Google Shape;323;p43"/>
          <p:cNvCxnSpPr/>
          <p:nvPr/>
        </p:nvCxnSpPr>
        <p:spPr>
          <a:xfrm>
            <a:off x="6160950" y="2034479"/>
            <a:ext cx="9900" cy="600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4" name="Google Shape;324;p43"/>
          <p:cNvCxnSpPr/>
          <p:nvPr/>
        </p:nvCxnSpPr>
        <p:spPr>
          <a:xfrm>
            <a:off x="6160950" y="3163754"/>
            <a:ext cx="9900" cy="600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5" name="Google Shape;325;p43"/>
          <p:cNvCxnSpPr/>
          <p:nvPr/>
        </p:nvCxnSpPr>
        <p:spPr>
          <a:xfrm flipH="1" rot="10800000">
            <a:off x="4381125" y="4048716"/>
            <a:ext cx="428100" cy="5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6" name="Google Shape;326;p43"/>
          <p:cNvCxnSpPr/>
          <p:nvPr/>
        </p:nvCxnSpPr>
        <p:spPr>
          <a:xfrm flipH="1" rot="10800000">
            <a:off x="4193525" y="2058150"/>
            <a:ext cx="757200" cy="5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27" name="Google Shape;327;p43"/>
          <p:cNvSpPr/>
          <p:nvPr/>
        </p:nvSpPr>
        <p:spPr>
          <a:xfrm>
            <a:off x="1834375" y="2453100"/>
            <a:ext cx="2359200" cy="9273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3"/>
          <p:cNvSpPr/>
          <p:nvPr/>
        </p:nvSpPr>
        <p:spPr>
          <a:xfrm>
            <a:off x="4222050" y="1579925"/>
            <a:ext cx="757200" cy="3768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Supervised Learning ?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GOAL : Make prediction based on experience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Experience : Data + Feedback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br>
              <a:rPr lang="en"/>
            </a:b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Model management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choosing your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Generalized Linear models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9" name="Google Shape;33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0" name="Google Shape;3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5075" y="1888747"/>
            <a:ext cx="1778200" cy="133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y}(w, x) = w_0 + w_1 x_1 + ... + w_p x_p" id="341" name="Google Shape;34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0975" y="1556925"/>
            <a:ext cx="24193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 txBox="1"/>
          <p:nvPr>
            <p:ph idx="1" type="body"/>
          </p:nvPr>
        </p:nvSpPr>
        <p:spPr>
          <a:xfrm>
            <a:off x="311700" y="1386650"/>
            <a:ext cx="4780200" cy="3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Linear regression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Logistic regression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Naive bayes classification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Support Vector Machine</a:t>
            </a:r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9600" y="3191300"/>
            <a:ext cx="32004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0975" y="3642454"/>
            <a:ext cx="1460050" cy="14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Nearest neighbors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0" name="Google Shape;35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1" name="Google Shape;35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225" y="2462250"/>
            <a:ext cx="20955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6"/>
          <p:cNvSpPr txBox="1"/>
          <p:nvPr>
            <p:ph idx="1" type="body"/>
          </p:nvPr>
        </p:nvSpPr>
        <p:spPr>
          <a:xfrm>
            <a:off x="311700" y="1386650"/>
            <a:ext cx="5096700" cy="3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Only if you have a valid distance 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By Radius or by nb Neighbors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Decision Trees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8" name="Google Shape;35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9" name="Google Shape;3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25" y="1569875"/>
            <a:ext cx="3097029" cy="10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 txBox="1"/>
          <p:nvPr/>
        </p:nvSpPr>
        <p:spPr>
          <a:xfrm>
            <a:off x="5748700" y="943625"/>
            <a:ext cx="1071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Wingspan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7"/>
          <p:cNvSpPr txBox="1"/>
          <p:nvPr/>
        </p:nvSpPr>
        <p:spPr>
          <a:xfrm>
            <a:off x="5174700" y="1493675"/>
            <a:ext cx="7500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&lt;40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7"/>
          <p:cNvSpPr txBox="1"/>
          <p:nvPr/>
        </p:nvSpPr>
        <p:spPr>
          <a:xfrm>
            <a:off x="6603750" y="1493675"/>
            <a:ext cx="507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&gt;40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7"/>
          <p:cNvSpPr txBox="1"/>
          <p:nvPr/>
        </p:nvSpPr>
        <p:spPr>
          <a:xfrm>
            <a:off x="4740125" y="2238175"/>
            <a:ext cx="1008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&lt;0.8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Imperial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7"/>
          <p:cNvSpPr txBox="1"/>
          <p:nvPr/>
        </p:nvSpPr>
        <p:spPr>
          <a:xfrm>
            <a:off x="5730725" y="2238175"/>
            <a:ext cx="1008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&gt;0.8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6615650" y="2238175"/>
            <a:ext cx="6108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47"/>
          <p:cNvCxnSpPr>
            <a:stCxn id="361" idx="0"/>
            <a:endCxn id="360" idx="2"/>
          </p:cNvCxnSpPr>
          <p:nvPr/>
        </p:nvCxnSpPr>
        <p:spPr>
          <a:xfrm flipH="1" rot="10800000">
            <a:off x="5549700" y="1280975"/>
            <a:ext cx="734700" cy="2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47"/>
          <p:cNvCxnSpPr>
            <a:stCxn id="360" idx="2"/>
            <a:endCxn id="362" idx="0"/>
          </p:cNvCxnSpPr>
          <p:nvPr/>
        </p:nvCxnSpPr>
        <p:spPr>
          <a:xfrm>
            <a:off x="6284350" y="1281125"/>
            <a:ext cx="573300" cy="2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47"/>
          <p:cNvCxnSpPr>
            <a:stCxn id="363" idx="0"/>
          </p:cNvCxnSpPr>
          <p:nvPr/>
        </p:nvCxnSpPr>
        <p:spPr>
          <a:xfrm flipH="1" rot="10800000">
            <a:off x="5244425" y="2085175"/>
            <a:ext cx="14490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9" name="Google Shape;369;p47"/>
          <p:cNvCxnSpPr/>
          <p:nvPr/>
        </p:nvCxnSpPr>
        <p:spPr>
          <a:xfrm rot="10800000">
            <a:off x="5616625" y="2085150"/>
            <a:ext cx="43290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0" name="Google Shape;370;p47"/>
          <p:cNvCxnSpPr/>
          <p:nvPr/>
        </p:nvCxnSpPr>
        <p:spPr>
          <a:xfrm rot="10800000">
            <a:off x="6878625" y="1989750"/>
            <a:ext cx="14700" cy="2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47"/>
          <p:cNvSpPr txBox="1"/>
          <p:nvPr>
            <p:ph idx="1" type="body"/>
          </p:nvPr>
        </p:nvSpPr>
        <p:spPr>
          <a:xfrm>
            <a:off x="311700" y="2829525"/>
            <a:ext cx="74697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Good visibility on dimension importance 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for feature extraction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Interpolation based on simple fonction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Random Forest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7" name="Google Shape;37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0838" y="1201075"/>
            <a:ext cx="4022326" cy="23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>
            <p:ph idx="1" type="body"/>
          </p:nvPr>
        </p:nvSpPr>
        <p:spPr>
          <a:xfrm>
            <a:off x="342000" y="3327750"/>
            <a:ext cx="81306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Map Reduce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More </a:t>
            </a:r>
            <a:r>
              <a:rPr lang="en">
                <a:solidFill>
                  <a:srgbClr val="6AA84F"/>
                </a:solidFill>
              </a:rPr>
              <a:t>accurate</a:t>
            </a:r>
            <a:r>
              <a:rPr lang="en"/>
              <a:t> than decision tree - but </a:t>
            </a:r>
            <a:r>
              <a:rPr lang="en">
                <a:solidFill>
                  <a:srgbClr val="E06666"/>
                </a:solidFill>
              </a:rPr>
              <a:t>heavier computation load &amp; less comprehensible</a:t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Trees and so on...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5" name="Google Shape;38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86" name="Google Shape;3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1775" y="1808450"/>
            <a:ext cx="3273474" cy="21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 txBox="1"/>
          <p:nvPr>
            <p:ph idx="1" type="body"/>
          </p:nvPr>
        </p:nvSpPr>
        <p:spPr>
          <a:xfrm>
            <a:off x="424200" y="1701125"/>
            <a:ext cx="31287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Gradient boosting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Extreme Gradient Boosting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Ada boost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Neural net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3" name="Google Shape;393;p50"/>
          <p:cNvSpPr txBox="1"/>
          <p:nvPr>
            <p:ph idx="1" type="body"/>
          </p:nvPr>
        </p:nvSpPr>
        <p:spPr>
          <a:xfrm>
            <a:off x="424950" y="1363175"/>
            <a:ext cx="54912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"/>
              <a:t>ai = wi1.x1 + … + wik.xk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i="1" lang="en"/>
              <a:t>bi = w’i1.fa(a1) + … + w’ik.fa(ak)</a:t>
            </a:r>
            <a:r>
              <a:rPr lang="en"/>
              <a:t> ...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Composition / Backpropagation &amp; activation function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6AA84F"/>
                </a:solidFill>
              </a:rPr>
              <a:t>Beats trees with sufficient datas</a:t>
            </a:r>
            <a:endParaRPr b="1">
              <a:solidFill>
                <a:srgbClr val="6AA84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CC0000"/>
                </a:solidFill>
              </a:rPr>
              <a:t>Time consuming</a:t>
            </a:r>
            <a:endParaRPr b="1">
              <a:solidFill>
                <a:srgbClr val="CC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b="1" lang="en">
                <a:solidFill>
                  <a:srgbClr val="CC0000"/>
                </a:solidFill>
              </a:rPr>
              <a:t>Complexity ! O(n m h^k)</a:t>
            </a:r>
            <a:endParaRPr b="1">
              <a:solidFill>
                <a:srgbClr val="CC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94" name="Google Shape;39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8625" y="1554650"/>
            <a:ext cx="2819775" cy="306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Deep learning - love / hate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1" name="Google Shape;40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1813" y="1492375"/>
            <a:ext cx="5540374" cy="22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 txBox="1"/>
          <p:nvPr>
            <p:ph idx="1" type="body"/>
          </p:nvPr>
        </p:nvSpPr>
        <p:spPr>
          <a:xfrm>
            <a:off x="311700" y="3725375"/>
            <a:ext cx="48492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Who has enough data 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Who has time to train 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Model management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tuning your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Hyperparameter Optimization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4" name="Google Shape;414;p53"/>
          <p:cNvSpPr txBox="1"/>
          <p:nvPr>
            <p:ph idx="1" type="body"/>
          </p:nvPr>
        </p:nvSpPr>
        <p:spPr>
          <a:xfrm>
            <a:off x="311700" y="1363175"/>
            <a:ext cx="80547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Each model needs to be tuned…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: nb trees, nb features, split by feature...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 : alpha, nb layer, activation function…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Each tuning has to be done in a certain order</a:t>
            </a:r>
            <a:endParaRPr/>
          </a:p>
        </p:txBody>
      </p:sp>
      <p:sp>
        <p:nvSpPr>
          <p:cNvPr id="415" name="Google Shape;41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Supervised Learning 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875" y="1384025"/>
            <a:ext cx="5084249" cy="338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A testing strategy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1" name="Google Shape;421;p54"/>
          <p:cNvSpPr txBox="1"/>
          <p:nvPr>
            <p:ph idx="1" type="body"/>
          </p:nvPr>
        </p:nvSpPr>
        <p:spPr>
          <a:xfrm>
            <a:off x="311700" y="1363175"/>
            <a:ext cx="83418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Split randomly your data in two sets - A &amp; B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your model on A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the quality on 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RMSE 							Confusion Matrix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AUC...</a:t>
            </a:r>
            <a:endParaRPr/>
          </a:p>
        </p:txBody>
      </p:sp>
      <p:sp>
        <p:nvSpPr>
          <p:cNvPr id="422" name="Google Shape;42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23" name="Google Shape;42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6675" y="3019900"/>
            <a:ext cx="15144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5600" y="3574375"/>
            <a:ext cx="2161650" cy="11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Beware of overfitting 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0" name="Google Shape;43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31" name="Google Shape;43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8700" y="1291250"/>
            <a:ext cx="3817849" cy="15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0350" y="3041825"/>
            <a:ext cx="4050526" cy="194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Supervised learning - on the tech side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8" name="Google Shape;438;p56"/>
          <p:cNvSpPr txBox="1"/>
          <p:nvPr>
            <p:ph idx="1" type="body"/>
          </p:nvPr>
        </p:nvSpPr>
        <p:spPr>
          <a:xfrm>
            <a:off x="311700" y="1572375"/>
            <a:ext cx="6175800" cy="3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Python</a:t>
            </a:r>
            <a:r>
              <a:rPr lang="en"/>
              <a:t> :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sklearn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		Tensorflow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		Keras / Theano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		MXNet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R</a:t>
            </a:r>
            <a:r>
              <a:rPr lang="en"/>
              <a:t>  : 		e1071, rpart (trees), nnet (neural),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randomForest, glmnet (Lasso),...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"/>
              <a:t>Spark</a:t>
            </a:r>
            <a:r>
              <a:rPr lang="en"/>
              <a:t> :  	Spark/MLLib</a:t>
            </a:r>
            <a:endParaRPr/>
          </a:p>
        </p:txBody>
      </p:sp>
      <p:sp>
        <p:nvSpPr>
          <p:cNvPr id="439" name="Google Shape;43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40" name="Google Shape;44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7438" y="1474925"/>
            <a:ext cx="948900" cy="9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4500" y="1563613"/>
            <a:ext cx="14287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2660" y="4056025"/>
            <a:ext cx="1529901" cy="8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1799" y="2800501"/>
            <a:ext cx="1314550" cy="10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76475" y="2391680"/>
            <a:ext cx="2125320" cy="4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Supervised learning and so on...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0" name="Google Shape;450;p57"/>
          <p:cNvSpPr txBox="1"/>
          <p:nvPr>
            <p:ph idx="1" type="body"/>
          </p:nvPr>
        </p:nvSpPr>
        <p:spPr>
          <a:xfrm>
            <a:off x="311700" y="1439375"/>
            <a:ext cx="82314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From model to feature to model to feature to…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Your time is the limit</a:t>
            </a:r>
            <a:endParaRPr/>
          </a:p>
        </p:txBody>
      </p:sp>
      <p:sp>
        <p:nvSpPr>
          <p:cNvPr id="451" name="Google Shape;45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Supervised Learning 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439825" y="2199125"/>
            <a:ext cx="891900" cy="9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2679" y="1409250"/>
            <a:ext cx="4338634" cy="32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1663" y="972425"/>
            <a:ext cx="2280676" cy="10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Supervised Learning 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439825" y="2199125"/>
            <a:ext cx="891900" cy="9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1175" y="1800926"/>
            <a:ext cx="6061649" cy="27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OUT OF SCOPE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 is speech or pictures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In depth Deep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br>
              <a:rPr lang="en"/>
            </a:b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Let’s start with a simple and naive example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9525" y="2521926"/>
            <a:ext cx="1692400" cy="20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504350"/>
            <a:ext cx="61758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Our goal : predict if a moth is a luna moth or an emperor moth</a:t>
            </a:r>
            <a:endParaRPr/>
          </a:p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56179">
            <a:off x="2025383" y="2784917"/>
            <a:ext cx="1694096" cy="168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756178">
            <a:off x="5256976" y="2774246"/>
            <a:ext cx="1694097" cy="17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